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sldIdLst>
    <p:sldId id="294" r:id="rId2"/>
  </p:sldIdLst>
  <p:sldSz cx="43891200" cy="32918400"/>
  <p:notesSz cx="32462788" cy="43435588"/>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 xmlns:p15="http://schemas.microsoft.com/office/powerpoint/2012/main">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F5FA"/>
    <a:srgbClr val="CDD2DE"/>
    <a:srgbClr val="E3E9E5"/>
    <a:srgbClr val="3B7193"/>
    <a:srgbClr val="2C556E"/>
    <a:srgbClr val="E7E7E5"/>
    <a:srgbClr val="E4E7E8"/>
    <a:srgbClr val="EDE8DF"/>
    <a:srgbClr val="E0E9E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54" autoAdjust="0"/>
    <p:restoredTop sz="94394" autoAdjust="0"/>
  </p:normalViewPr>
  <p:slideViewPr>
    <p:cSldViewPr snapToGrid="0" snapToObjects="1" showGuides="1">
      <p:cViewPr>
        <p:scale>
          <a:sx n="35" d="100"/>
          <a:sy n="35" d="100"/>
        </p:scale>
        <p:origin x="-1920" y="24"/>
      </p:cViewPr>
      <p:guideLst>
        <p:guide orient="horz" pos="3318"/>
        <p:guide orient="horz" pos="288"/>
        <p:guide orient="horz" pos="20160"/>
        <p:guide orient="horz"/>
        <p:guide pos="6708"/>
        <p:guide pos="20904"/>
        <p:guide pos="7082"/>
        <p:guide pos="20582"/>
        <p:guide pos="27330"/>
        <p:guide pos="3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commentAuthors" Target="commentAuthors.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12/8/15</a:t>
            </a:fld>
            <a:endParaRPr lang="en-US" dirty="0"/>
          </a:p>
        </p:txBody>
      </p:sp>
      <p:sp>
        <p:nvSpPr>
          <p:cNvPr id="4" name="Slide Image Placeholder 3"/>
          <p:cNvSpPr>
            <a:spLocks noGrp="1" noRot="1" noChangeAspect="1"/>
          </p:cNvSpPr>
          <p:nvPr>
            <p:ph type="sldImg" idx="2"/>
          </p:nvPr>
        </p:nvSpPr>
        <p:spPr>
          <a:xfrm>
            <a:off x="5373688" y="3257550"/>
            <a:ext cx="21715412"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7049" y="6021370"/>
            <a:ext cx="101965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517525" y="14197507"/>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252201" y="6021371"/>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242675" y="5267326"/>
            <a:ext cx="214312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1252201" y="20505756"/>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1252201" y="19751711"/>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3185100" y="5267325"/>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3185099" y="6021370"/>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3185098" y="14257357"/>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3185097" y="1501140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3185095" y="25679401"/>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3185096" y="26433446"/>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527049" y="1495155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1"/>
            <a:ext cx="43891200" cy="4371975"/>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flipV="1">
            <a:off x="0" y="4371975"/>
            <a:ext cx="43891200" cy="433386"/>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baseline="-25000" dirty="0"/>
          </a:p>
        </p:txBody>
      </p:sp>
      <p:sp>
        <p:nvSpPr>
          <p:cNvPr id="10" name="Text Box 14"/>
          <p:cNvSpPr txBox="1">
            <a:spLocks noChangeArrowheads="1"/>
          </p:cNvSpPr>
          <p:nvPr/>
        </p:nvSpPr>
        <p:spPr bwMode="auto">
          <a:xfrm>
            <a:off x="819153"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30" name="Rounded Rectangle 29"/>
          <p:cNvSpPr/>
          <p:nvPr userDrawn="1"/>
        </p:nvSpPr>
        <p:spPr>
          <a:xfrm>
            <a:off x="506697" y="5267325"/>
            <a:ext cx="10180063"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33164748" y="5257799"/>
            <a:ext cx="10180063"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1233151" y="5257798"/>
            <a:ext cx="21428073" cy="26736675"/>
          </a:xfrm>
          <a:prstGeom prst="roundRect">
            <a:avLst>
              <a:gd name="adj" fmla="val 4574"/>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userDrawn="1"/>
        </p:nvGrpSpPr>
        <p:grpSpPr>
          <a:xfrm>
            <a:off x="-11225189" y="-1"/>
            <a:ext cx="11018865" cy="32918401"/>
            <a:chOff x="-11225189" y="-1"/>
            <a:chExt cx="11018865" cy="32918401"/>
          </a:xfrm>
        </p:grpSpPr>
        <p:sp>
          <p:nvSpPr>
            <p:cNvPr id="48" name="Rectangle 4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trifold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49" name="Straight Connector 4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userDrawn="1"/>
          </p:nvPicPr>
          <p:blipFill>
            <a:blip r:embed="rId4"/>
            <a:stretch>
              <a:fillRect/>
            </a:stretch>
          </p:blipFill>
          <p:spPr>
            <a:xfrm>
              <a:off x="-10740740" y="10261718"/>
              <a:ext cx="1597666" cy="1201935"/>
            </a:xfrm>
            <a:prstGeom prst="rect">
              <a:avLst/>
            </a:prstGeom>
          </p:spPr>
        </p:pic>
        <p:pic>
          <p:nvPicPr>
            <p:cNvPr id="51" name="Picture 5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2" name="Group 51"/>
            <p:cNvGrpSpPr/>
            <p:nvPr userDrawn="1"/>
          </p:nvGrpSpPr>
          <p:grpSpPr>
            <a:xfrm>
              <a:off x="-9744993" y="23540957"/>
              <a:ext cx="7531182" cy="2120439"/>
              <a:chOff x="-4470427" y="11016658"/>
              <a:chExt cx="3470785" cy="974220"/>
            </a:xfrm>
          </p:grpSpPr>
          <p:grpSp>
            <p:nvGrpSpPr>
              <p:cNvPr id="58" name="Group 57"/>
              <p:cNvGrpSpPr/>
              <p:nvPr userDrawn="1"/>
            </p:nvGrpSpPr>
            <p:grpSpPr>
              <a:xfrm>
                <a:off x="-2783495" y="11060886"/>
                <a:ext cx="624431" cy="893535"/>
                <a:chOff x="-3958697" y="11117435"/>
                <a:chExt cx="779338" cy="1280430"/>
              </a:xfrm>
            </p:grpSpPr>
            <p:pic>
              <p:nvPicPr>
                <p:cNvPr id="64" name="Picture 63"/>
                <p:cNvPicPr>
                  <a:picLocks noChangeAspect="1"/>
                </p:cNvPicPr>
                <p:nvPr userDrawn="1"/>
              </p:nvPicPr>
              <p:blipFill>
                <a:blip r:embed="rId6"/>
                <a:stretch>
                  <a:fillRect/>
                </a:stretch>
              </p:blipFill>
              <p:spPr>
                <a:xfrm>
                  <a:off x="-3948160" y="11117435"/>
                  <a:ext cx="768801" cy="1090857"/>
                </a:xfrm>
                <a:prstGeom prst="rect">
                  <a:avLst/>
                </a:prstGeom>
              </p:spPr>
            </p:pic>
            <p:sp>
              <p:nvSpPr>
                <p:cNvPr id="65" name="TextBox 6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59" name="Group 58"/>
              <p:cNvGrpSpPr/>
              <p:nvPr userDrawn="1"/>
            </p:nvGrpSpPr>
            <p:grpSpPr>
              <a:xfrm>
                <a:off x="-2033159" y="11060889"/>
                <a:ext cx="1033517" cy="893529"/>
                <a:chOff x="-2921738" y="11200127"/>
                <a:chExt cx="1420279" cy="1227904"/>
              </a:xfrm>
            </p:grpSpPr>
            <p:pic>
              <p:nvPicPr>
                <p:cNvPr id="62" name="Picture 61"/>
                <p:cNvPicPr>
                  <a:picLocks noChangeAspect="1"/>
                </p:cNvPicPr>
                <p:nvPr userDrawn="1"/>
              </p:nvPicPr>
              <p:blipFill>
                <a:blip r:embed="rId6"/>
                <a:stretch>
                  <a:fillRect/>
                </a:stretch>
              </p:blipFill>
              <p:spPr>
                <a:xfrm>
                  <a:off x="-2921738" y="11200127"/>
                  <a:ext cx="1420279" cy="1029694"/>
                </a:xfrm>
                <a:prstGeom prst="rect">
                  <a:avLst/>
                </a:prstGeom>
              </p:spPr>
            </p:pic>
            <p:sp>
              <p:nvSpPr>
                <p:cNvPr id="63" name="TextBox 6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0" name="Picture 59"/>
              <p:cNvPicPr>
                <a:picLocks noChangeAspect="1"/>
              </p:cNvPicPr>
              <p:nvPr userDrawn="1"/>
            </p:nvPicPr>
            <p:blipFill>
              <a:blip r:embed="rId7"/>
              <a:stretch>
                <a:fillRect/>
              </a:stretch>
            </p:blipFill>
            <p:spPr>
              <a:xfrm>
                <a:off x="-4470427" y="11016658"/>
                <a:ext cx="1098742" cy="847761"/>
              </a:xfrm>
              <a:prstGeom prst="rect">
                <a:avLst/>
              </a:prstGeom>
            </p:spPr>
          </p:pic>
          <p:sp>
            <p:nvSpPr>
              <p:cNvPr id="61" name="TextBox 6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3" name="Group 52"/>
            <p:cNvGrpSpPr/>
            <p:nvPr userDrawn="1"/>
          </p:nvGrpSpPr>
          <p:grpSpPr>
            <a:xfrm>
              <a:off x="-10398793" y="27751410"/>
              <a:ext cx="9323012" cy="2453251"/>
              <a:chOff x="-4754996" y="12734136"/>
              <a:chExt cx="4296559" cy="1127128"/>
            </a:xfrm>
          </p:grpSpPr>
          <p:graphicFrame>
            <p:nvGraphicFramePr>
              <p:cNvPr id="54" name="Object 53"/>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072"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55" name="Object 54"/>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073"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56" name="TextBox 5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57" name="TextBox 5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66" name="Group 65"/>
          <p:cNvGrpSpPr/>
          <p:nvPr userDrawn="1"/>
        </p:nvGrpSpPr>
        <p:grpSpPr>
          <a:xfrm>
            <a:off x="44157839" y="-55065"/>
            <a:ext cx="11062139" cy="32973465"/>
            <a:chOff x="44157839" y="-55065"/>
            <a:chExt cx="11062139" cy="32973465"/>
          </a:xfrm>
        </p:grpSpPr>
        <p:sp>
          <p:nvSpPr>
            <p:cNvPr id="67" name="Rectangle 6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68" name="Object 67"/>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074"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9" name="Picture 6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70" name="Object 69"/>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075"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71" name="Group 70"/>
            <p:cNvGrpSpPr/>
            <p:nvPr userDrawn="1"/>
          </p:nvGrpSpPr>
          <p:grpSpPr>
            <a:xfrm>
              <a:off x="44487207" y="29414560"/>
              <a:ext cx="10354213" cy="1265612"/>
              <a:chOff x="44200453" y="28362386"/>
              <a:chExt cx="9771399" cy="1090622"/>
            </a:xfrm>
          </p:grpSpPr>
          <p:sp>
            <p:nvSpPr>
              <p:cNvPr id="73" name="Rounded Rectangle 7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75" name="TextBox 74"/>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72" name="TextBox 71"/>
            <p:cNvSpPr txBox="1"/>
            <p:nvPr userDrawn="1"/>
          </p:nvSpPr>
          <p:spPr>
            <a:xfrm>
              <a:off x="44262808" y="31169782"/>
              <a:ext cx="6870215" cy="1399638"/>
            </a:xfrm>
            <a:prstGeom prst="rect">
              <a:avLst/>
            </a:prstGeom>
            <a:noFill/>
          </p:spPr>
          <p:txBody>
            <a:bodyPr wrap="square" lIns="65304" tIns="32651" rIns="65304" bIns="32651" rtlCol="0">
              <a:spAutoFit/>
            </a:bodyPr>
            <a:lstStyle/>
            <a:p>
              <a:pPr marL="344488" indent="-344488">
                <a:lnSpc>
                  <a:spcPts val="2600"/>
                </a:lnSpc>
              </a:pPr>
              <a:r>
                <a:rPr lang="en-US" sz="2800" dirty="0" smtClean="0">
                  <a:solidFill>
                    <a:schemeClr val="bg1"/>
                  </a:solidFill>
                </a:rPr>
                <a:t>©2015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400" dirty="0" smtClean="0">
                  <a:solidFill>
                    <a:schemeClr val="bg1"/>
                  </a:solidFill>
                </a:rPr>
                <a:t>2117 Fourth Street ,</a:t>
              </a:r>
              <a:r>
                <a:rPr lang="en-US" sz="2400" baseline="0" dirty="0" smtClean="0">
                  <a:solidFill>
                    <a:schemeClr val="bg1"/>
                  </a:solidFill>
                </a:rPr>
                <a:t> Unit C        </a:t>
              </a:r>
            </a:p>
            <a:p>
              <a:pPr marL="344488" indent="0">
                <a:lnSpc>
                  <a:spcPts val="2600"/>
                </a:lnSpc>
              </a:pPr>
              <a:r>
                <a:rPr lang="en-US" sz="2400" baseline="0" dirty="0" smtClean="0">
                  <a:solidFill>
                    <a:schemeClr val="bg1"/>
                  </a:solidFill>
                </a:rPr>
                <a:t>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7049" y="6021371"/>
            <a:ext cx="10196513" cy="3154688"/>
          </a:xfrm>
        </p:spPr>
        <p:txBody>
          <a:bodyPr/>
          <a:lstStyle/>
          <a:p>
            <a:r>
              <a:rPr lang="en-US" dirty="0"/>
              <a:t>We have developed a product which will allow museum professionals to configure </a:t>
            </a:r>
            <a:r>
              <a:rPr lang="en-US" dirty="0" smtClean="0"/>
              <a:t>“beacons” </a:t>
            </a:r>
            <a:r>
              <a:rPr lang="en-US" dirty="0"/>
              <a:t>to work with exhibits in their museums. Our application can be </a:t>
            </a:r>
            <a:r>
              <a:rPr lang="en-US" dirty="0" smtClean="0"/>
              <a:t>used </a:t>
            </a:r>
            <a:r>
              <a:rPr lang="en-US" dirty="0"/>
              <a:t>to display information about the exhibits. Our web application will allow the museum creative control over the information they would like to provide for each exhibit. This information may include additional descriptions, history, images, and audio to help their guests understand the pieces they are looking at.</a:t>
            </a:r>
          </a:p>
        </p:txBody>
      </p:sp>
      <p:sp>
        <p:nvSpPr>
          <p:cNvPr id="3" name="Text Placeholder 2"/>
          <p:cNvSpPr>
            <a:spLocks noGrp="1"/>
          </p:cNvSpPr>
          <p:nvPr>
            <p:ph type="body" sz="quarter" idx="11"/>
          </p:nvPr>
        </p:nvSpPr>
        <p:spPr>
          <a:xfrm>
            <a:off x="503239" y="9176059"/>
            <a:ext cx="10196513" cy="754045"/>
          </a:xfrm>
        </p:spPr>
        <p:txBody>
          <a:bodyPr/>
          <a:lstStyle/>
          <a:p>
            <a:r>
              <a:rPr lang="en-US" dirty="0" smtClean="0"/>
              <a:t>What is a Beacon?</a:t>
            </a:r>
          </a:p>
        </p:txBody>
      </p:sp>
      <p:sp>
        <p:nvSpPr>
          <p:cNvPr id="6" name="Text Placeholder 5"/>
          <p:cNvSpPr>
            <a:spLocks noGrp="1"/>
          </p:cNvSpPr>
          <p:nvPr>
            <p:ph type="body" sz="quarter" idx="20"/>
          </p:nvPr>
        </p:nvSpPr>
        <p:spPr>
          <a:xfrm>
            <a:off x="503239" y="18098505"/>
            <a:ext cx="10210799" cy="754045"/>
          </a:xfrm>
        </p:spPr>
        <p:txBody>
          <a:bodyPr/>
          <a:lstStyle/>
          <a:p>
            <a:r>
              <a:rPr lang="en-US" dirty="0" smtClean="0"/>
              <a:t>Tools &amp; Frameworks</a:t>
            </a:r>
          </a:p>
        </p:txBody>
      </p:sp>
      <p:sp>
        <p:nvSpPr>
          <p:cNvPr id="8" name="Text Placeholder 7"/>
          <p:cNvSpPr>
            <a:spLocks noGrp="1"/>
          </p:cNvSpPr>
          <p:nvPr>
            <p:ph type="body" sz="quarter" idx="22"/>
          </p:nvPr>
        </p:nvSpPr>
        <p:spPr>
          <a:xfrm>
            <a:off x="11242675" y="5557598"/>
            <a:ext cx="21431250" cy="754045"/>
          </a:xfrm>
        </p:spPr>
        <p:txBody>
          <a:bodyPr/>
          <a:lstStyle/>
          <a:p>
            <a:r>
              <a:rPr lang="en-US" dirty="0" smtClean="0"/>
              <a:t>Mobile</a:t>
            </a:r>
            <a:endParaRPr lang="en-US" dirty="0"/>
          </a:p>
        </p:txBody>
      </p:sp>
      <p:sp>
        <p:nvSpPr>
          <p:cNvPr id="10" name="Text Placeholder 9"/>
          <p:cNvSpPr>
            <a:spLocks noGrp="1"/>
          </p:cNvSpPr>
          <p:nvPr>
            <p:ph type="body" sz="quarter" idx="24"/>
          </p:nvPr>
        </p:nvSpPr>
        <p:spPr>
          <a:xfrm>
            <a:off x="11252201" y="20840231"/>
            <a:ext cx="21421724" cy="754045"/>
          </a:xfrm>
        </p:spPr>
        <p:txBody>
          <a:bodyPr/>
          <a:lstStyle/>
          <a:p>
            <a:r>
              <a:rPr lang="en-US" dirty="0" smtClean="0"/>
              <a:t>Web</a:t>
            </a:r>
            <a:endParaRPr lang="en-US" dirty="0"/>
          </a:p>
        </p:txBody>
      </p:sp>
      <p:sp>
        <p:nvSpPr>
          <p:cNvPr id="11" name="Text Placeholder 10"/>
          <p:cNvSpPr>
            <a:spLocks noGrp="1"/>
          </p:cNvSpPr>
          <p:nvPr>
            <p:ph type="body" sz="quarter" idx="25"/>
          </p:nvPr>
        </p:nvSpPr>
        <p:spPr>
          <a:xfrm>
            <a:off x="33185100" y="5267325"/>
            <a:ext cx="10201275" cy="754045"/>
          </a:xfrm>
        </p:spPr>
        <p:txBody>
          <a:bodyPr/>
          <a:lstStyle/>
          <a:p>
            <a:r>
              <a:rPr lang="en-US" dirty="0" smtClean="0"/>
              <a:t>Process</a:t>
            </a:r>
          </a:p>
        </p:txBody>
      </p:sp>
      <p:sp>
        <p:nvSpPr>
          <p:cNvPr id="12" name="Text Placeholder 11"/>
          <p:cNvSpPr>
            <a:spLocks noGrp="1"/>
          </p:cNvSpPr>
          <p:nvPr>
            <p:ph type="body" sz="quarter" idx="26"/>
          </p:nvPr>
        </p:nvSpPr>
        <p:spPr>
          <a:xfrm>
            <a:off x="33185099" y="6021370"/>
            <a:ext cx="10201275" cy="5078291"/>
          </a:xfrm>
        </p:spPr>
        <p:txBody>
          <a:bodyPr/>
          <a:lstStyle/>
          <a:p>
            <a:r>
              <a:rPr lang="en-US" dirty="0" smtClean="0"/>
              <a:t>For our project, we used the Agile methodology to plan what we would accomplish during each phase, or sprint. Essential to this planning process was the project management tool JIRA, which allowed us to assign tasks, detail levels of involvement for each task, and chart our progress. We started our project planning by making a list of features we would like our project to include. From this list, we developed a priority level for each task and estimated the time for completion. This document was helpful in deciding what features we would add for the next sprint. After assigning these tasks, we worked both independently and with other group members for the next two weeks on our individual project components. During the sprint, we pushed our code to our </a:t>
            </a:r>
            <a:r>
              <a:rPr lang="en-US" dirty="0" err="1" smtClean="0"/>
              <a:t>Github</a:t>
            </a:r>
            <a:r>
              <a:rPr lang="en-US" dirty="0" smtClean="0"/>
              <a:t> repository. After the sprint was complete, we met to show our progress, review our code, and plan the next sprint.</a:t>
            </a:r>
            <a:endParaRPr lang="en-US" dirty="0"/>
          </a:p>
        </p:txBody>
      </p:sp>
      <p:sp>
        <p:nvSpPr>
          <p:cNvPr id="15" name="Text Placeholder 14"/>
          <p:cNvSpPr>
            <a:spLocks noGrp="1"/>
          </p:cNvSpPr>
          <p:nvPr>
            <p:ph type="body" sz="quarter" idx="29"/>
          </p:nvPr>
        </p:nvSpPr>
        <p:spPr/>
        <p:txBody>
          <a:bodyPr/>
          <a:lstStyle/>
          <a:p>
            <a:r>
              <a:rPr lang="en-US" dirty="0" smtClean="0"/>
              <a:t>Future Implementations</a:t>
            </a:r>
            <a:endParaRPr lang="en-US" dirty="0"/>
          </a:p>
        </p:txBody>
      </p:sp>
      <p:sp>
        <p:nvSpPr>
          <p:cNvPr id="16" name="Text Placeholder 15"/>
          <p:cNvSpPr>
            <a:spLocks noGrp="1"/>
          </p:cNvSpPr>
          <p:nvPr>
            <p:ph type="body" sz="quarter" idx="30"/>
          </p:nvPr>
        </p:nvSpPr>
        <p:spPr>
          <a:xfrm>
            <a:off x="34008735" y="26433446"/>
            <a:ext cx="8572742" cy="3154688"/>
          </a:xfrm>
        </p:spPr>
        <p:txBody>
          <a:bodyPr/>
          <a:lstStyle/>
          <a:p>
            <a:pPr marL="342900" indent="-342900">
              <a:buFont typeface="Arial"/>
              <a:buChar char="•"/>
            </a:pPr>
            <a:r>
              <a:rPr lang="en-US" dirty="0" err="1" smtClean="0"/>
              <a:t>Config</a:t>
            </a:r>
            <a:r>
              <a:rPr lang="en-US" dirty="0" smtClean="0"/>
              <a:t> App</a:t>
            </a:r>
          </a:p>
          <a:p>
            <a:pPr marL="342900" indent="-342900">
              <a:buFont typeface="Arial"/>
              <a:buChar char="•"/>
            </a:pPr>
            <a:r>
              <a:rPr lang="en-US" dirty="0" smtClean="0"/>
              <a:t>Hotspot Tracking</a:t>
            </a:r>
          </a:p>
          <a:p>
            <a:pPr marL="342900" indent="-342900">
              <a:buFont typeface="Arial"/>
              <a:buChar char="•"/>
            </a:pPr>
            <a:r>
              <a:rPr lang="en-US" dirty="0" smtClean="0"/>
              <a:t>Rating/Voting</a:t>
            </a:r>
          </a:p>
          <a:p>
            <a:pPr marL="342900" indent="-342900">
              <a:buFont typeface="Arial"/>
              <a:buChar char="•"/>
            </a:pPr>
            <a:r>
              <a:rPr lang="en-US" dirty="0" smtClean="0"/>
              <a:t>Social Sharing</a:t>
            </a:r>
          </a:p>
          <a:p>
            <a:pPr marL="342900" indent="-342900">
              <a:buFont typeface="Arial"/>
              <a:buChar char="•"/>
            </a:pPr>
            <a:r>
              <a:rPr lang="en-US" dirty="0" smtClean="0"/>
              <a:t>Appearance Improvements</a:t>
            </a:r>
          </a:p>
          <a:p>
            <a:pPr marL="342900" indent="-342900">
              <a:buFont typeface="Arial"/>
              <a:buChar char="•"/>
            </a:pPr>
            <a:r>
              <a:rPr lang="en-US" dirty="0" smtClean="0"/>
              <a:t>More Template Options</a:t>
            </a:r>
            <a:endParaRPr lang="en-US" dirty="0"/>
          </a:p>
        </p:txBody>
      </p:sp>
      <p:sp>
        <p:nvSpPr>
          <p:cNvPr id="17" name="Text Placeholder 16"/>
          <p:cNvSpPr>
            <a:spLocks noGrp="1"/>
          </p:cNvSpPr>
          <p:nvPr>
            <p:ph type="body" sz="quarter" idx="96"/>
          </p:nvPr>
        </p:nvSpPr>
        <p:spPr>
          <a:xfrm>
            <a:off x="527049" y="18852550"/>
            <a:ext cx="10201275" cy="12849649"/>
          </a:xfrm>
        </p:spPr>
        <p:txBody>
          <a:bodyPr/>
          <a:lstStyle/>
          <a:p>
            <a:pPr marL="342900" indent="-342900">
              <a:buFont typeface="Arial"/>
              <a:buChar char="•"/>
            </a:pPr>
            <a:r>
              <a:rPr lang="en-US" dirty="0" smtClean="0"/>
              <a:t>Project Management</a:t>
            </a:r>
          </a:p>
          <a:p>
            <a:pPr marL="1828725" lvl="1" indent="-342900">
              <a:buFont typeface="Arial"/>
              <a:buChar char="•"/>
            </a:pPr>
            <a:r>
              <a:rPr lang="en-US" dirty="0" smtClean="0"/>
              <a:t>JIRA</a:t>
            </a:r>
          </a:p>
          <a:p>
            <a:pPr marL="1828725" lvl="1" indent="-342900">
              <a:buFont typeface="Arial"/>
              <a:buChar char="•"/>
            </a:pPr>
            <a:r>
              <a:rPr lang="en-US" dirty="0" err="1" smtClean="0"/>
              <a:t>Github</a:t>
            </a:r>
            <a:endParaRPr lang="en-US" dirty="0" smtClean="0"/>
          </a:p>
          <a:p>
            <a:pPr marL="1828725" lvl="1" indent="-342900">
              <a:buFont typeface="Arial"/>
              <a:buChar char="•"/>
            </a:pPr>
            <a:r>
              <a:rPr lang="en-US" dirty="0" err="1" smtClean="0"/>
              <a:t>Toggl</a:t>
            </a:r>
            <a:endParaRPr lang="en-US" dirty="0" smtClean="0"/>
          </a:p>
          <a:p>
            <a:pPr marL="1828725" lvl="1" indent="-342900">
              <a:buFont typeface="Arial"/>
              <a:buChar char="•"/>
            </a:pPr>
            <a:r>
              <a:rPr lang="en-US" dirty="0" smtClean="0"/>
              <a:t>Whiteboards</a:t>
            </a:r>
          </a:p>
          <a:p>
            <a:pPr marL="342900" indent="-342900">
              <a:buFont typeface="Arial"/>
              <a:buChar char="•"/>
            </a:pPr>
            <a:r>
              <a:rPr lang="en-US" dirty="0" smtClean="0"/>
              <a:t>Communication</a:t>
            </a:r>
          </a:p>
          <a:p>
            <a:pPr marL="1828725" lvl="1" indent="-342900">
              <a:buFont typeface="Arial"/>
              <a:buChar char="•"/>
            </a:pPr>
            <a:r>
              <a:rPr lang="en-US" dirty="0" smtClean="0"/>
              <a:t>Google Hangouts</a:t>
            </a:r>
          </a:p>
          <a:p>
            <a:pPr marL="342900" indent="-342900">
              <a:buFont typeface="Arial"/>
              <a:buChar char="•"/>
            </a:pPr>
            <a:r>
              <a:rPr lang="en-US" dirty="0" smtClean="0"/>
              <a:t>Android</a:t>
            </a:r>
          </a:p>
          <a:p>
            <a:pPr marL="1828725" lvl="1" indent="-342900">
              <a:buFont typeface="Arial"/>
              <a:buChar char="•"/>
            </a:pPr>
            <a:r>
              <a:rPr lang="en-US" dirty="0" smtClean="0"/>
              <a:t>Android Studio</a:t>
            </a:r>
          </a:p>
          <a:p>
            <a:pPr marL="1828725" lvl="1" indent="-342900">
              <a:buFont typeface="Arial"/>
              <a:buChar char="•"/>
            </a:pPr>
            <a:r>
              <a:rPr lang="en-US" dirty="0" err="1" smtClean="0"/>
              <a:t>Estimote</a:t>
            </a:r>
            <a:r>
              <a:rPr lang="en-US" dirty="0" smtClean="0"/>
              <a:t> SDK</a:t>
            </a:r>
          </a:p>
          <a:p>
            <a:pPr marL="1828725" lvl="1" indent="-342900">
              <a:buFont typeface="Arial"/>
              <a:buChar char="•"/>
            </a:pPr>
            <a:r>
              <a:rPr lang="en-US" dirty="0" smtClean="0"/>
              <a:t>Parse SDK</a:t>
            </a:r>
          </a:p>
          <a:p>
            <a:pPr marL="342900" indent="-342900">
              <a:buFont typeface="Arial"/>
              <a:buChar char="•"/>
            </a:pPr>
            <a:r>
              <a:rPr lang="en-US" dirty="0" err="1" smtClean="0"/>
              <a:t>iOS</a:t>
            </a:r>
            <a:endParaRPr lang="en-US" dirty="0" smtClean="0"/>
          </a:p>
          <a:p>
            <a:pPr marL="1828725" lvl="1" indent="-342900">
              <a:buFont typeface="Arial"/>
              <a:buChar char="•"/>
            </a:pPr>
            <a:r>
              <a:rPr lang="en-US" dirty="0" err="1" smtClean="0"/>
              <a:t>Xcode</a:t>
            </a:r>
            <a:endParaRPr lang="en-US" dirty="0"/>
          </a:p>
          <a:p>
            <a:pPr marL="1828725" lvl="1" indent="-342900">
              <a:buFont typeface="Arial"/>
              <a:buChar char="•"/>
            </a:pPr>
            <a:r>
              <a:rPr lang="en-US" dirty="0" smtClean="0"/>
              <a:t>Core Location Framework</a:t>
            </a:r>
          </a:p>
          <a:p>
            <a:pPr marL="1828725" lvl="1" indent="-342900">
              <a:buFont typeface="Arial"/>
              <a:buChar char="•"/>
            </a:pPr>
            <a:r>
              <a:rPr lang="en-US" dirty="0" smtClean="0"/>
              <a:t>Parse SDK</a:t>
            </a:r>
          </a:p>
          <a:p>
            <a:pPr marL="1828725" lvl="1" indent="-342900">
              <a:buFont typeface="Arial"/>
              <a:buChar char="•"/>
            </a:pPr>
            <a:r>
              <a:rPr lang="en-US" dirty="0" err="1" smtClean="0"/>
              <a:t>SWRevealViewController</a:t>
            </a:r>
            <a:r>
              <a:rPr lang="en-US" dirty="0" smtClean="0"/>
              <a:t> (Slider)</a:t>
            </a:r>
          </a:p>
          <a:p>
            <a:pPr marL="342900" indent="-342900">
              <a:buFont typeface="Arial"/>
              <a:buChar char="•"/>
            </a:pPr>
            <a:r>
              <a:rPr lang="en-US" dirty="0" smtClean="0"/>
              <a:t>Web</a:t>
            </a:r>
            <a:endParaRPr lang="en-US" dirty="0"/>
          </a:p>
          <a:p>
            <a:pPr marL="1828725" lvl="1" indent="-342900">
              <a:buFont typeface="Arial"/>
              <a:buChar char="•"/>
            </a:pPr>
            <a:r>
              <a:rPr lang="en-US" dirty="0" err="1" smtClean="0"/>
              <a:t>Node.js</a:t>
            </a:r>
            <a:endParaRPr lang="en-US" dirty="0" smtClean="0"/>
          </a:p>
          <a:p>
            <a:pPr marL="1828725" lvl="1" indent="-342900">
              <a:buFont typeface="Arial"/>
              <a:buChar char="•"/>
            </a:pPr>
            <a:r>
              <a:rPr lang="en-US" dirty="0" err="1" smtClean="0"/>
              <a:t>Express.js</a:t>
            </a:r>
            <a:endParaRPr lang="en-US" dirty="0" smtClean="0"/>
          </a:p>
          <a:p>
            <a:pPr marL="1828725" lvl="1" indent="-342900">
              <a:buFont typeface="Arial"/>
              <a:buChar char="•"/>
            </a:pPr>
            <a:r>
              <a:rPr lang="en-US" dirty="0" err="1" smtClean="0"/>
              <a:t>Passport.js</a:t>
            </a:r>
            <a:endParaRPr lang="en-US" dirty="0" smtClean="0"/>
          </a:p>
          <a:p>
            <a:pPr marL="1828725" lvl="1" indent="-342900">
              <a:buFont typeface="Arial"/>
              <a:buChar char="•"/>
            </a:pPr>
            <a:r>
              <a:rPr lang="en-US" dirty="0" err="1" smtClean="0"/>
              <a:t>MongoDB</a:t>
            </a:r>
            <a:endParaRPr lang="en-US" dirty="0" smtClean="0"/>
          </a:p>
          <a:p>
            <a:pPr marL="1828725" lvl="1" indent="-342900">
              <a:buFont typeface="Arial"/>
              <a:buChar char="•"/>
            </a:pPr>
            <a:r>
              <a:rPr lang="en-US" dirty="0" smtClean="0"/>
              <a:t>Bootstrap</a:t>
            </a:r>
          </a:p>
          <a:p>
            <a:pPr marL="1828725" lvl="1" indent="-342900">
              <a:buFont typeface="Arial"/>
              <a:buChar char="•"/>
            </a:pPr>
            <a:r>
              <a:rPr lang="en-US" dirty="0" err="1" smtClean="0"/>
              <a:t>jQuery</a:t>
            </a:r>
            <a:endParaRPr lang="en-US" dirty="0" smtClean="0"/>
          </a:p>
          <a:p>
            <a:pPr marL="1828725" lvl="1" indent="-342900">
              <a:buFont typeface="Arial"/>
              <a:buChar char="•"/>
            </a:pPr>
            <a:r>
              <a:rPr lang="en-US" dirty="0" smtClean="0"/>
              <a:t>Parse SDK</a:t>
            </a:r>
          </a:p>
          <a:p>
            <a:pPr marL="1828725" lvl="1" indent="-342900">
              <a:buFont typeface="Arial"/>
              <a:buChar char="•"/>
            </a:pPr>
            <a:r>
              <a:rPr lang="en-US" dirty="0" smtClean="0"/>
              <a:t>Jade </a:t>
            </a:r>
            <a:r>
              <a:rPr lang="en-US" dirty="0" err="1" smtClean="0"/>
              <a:t>Templating</a:t>
            </a:r>
            <a:r>
              <a:rPr lang="en-US" dirty="0" smtClean="0"/>
              <a:t> Framework</a:t>
            </a:r>
          </a:p>
          <a:p>
            <a:pPr marL="1828725" lvl="1" indent="-342900">
              <a:buFont typeface="Arial"/>
              <a:buChar char="•"/>
            </a:pPr>
            <a:r>
              <a:rPr lang="en-US" dirty="0" smtClean="0"/>
              <a:t>Go (Dropped)</a:t>
            </a:r>
          </a:p>
          <a:p>
            <a:pPr marL="1828725" lvl="1" indent="-342900">
              <a:buFont typeface="Arial"/>
              <a:buChar char="•"/>
            </a:pPr>
            <a:r>
              <a:rPr lang="en-US" dirty="0" smtClean="0"/>
              <a:t>Google App Engine (Dropped)</a:t>
            </a:r>
          </a:p>
        </p:txBody>
      </p:sp>
      <p:sp>
        <p:nvSpPr>
          <p:cNvPr id="19" name="Text Placeholder 18"/>
          <p:cNvSpPr>
            <a:spLocks noGrp="1"/>
          </p:cNvSpPr>
          <p:nvPr>
            <p:ph type="body" sz="quarter" idx="150"/>
          </p:nvPr>
        </p:nvSpPr>
        <p:spPr>
          <a:xfrm>
            <a:off x="11224245" y="2709364"/>
            <a:ext cx="21421724" cy="1280160"/>
          </a:xfrm>
        </p:spPr>
        <p:txBody>
          <a:bodyPr>
            <a:normAutofit fontScale="77500" lnSpcReduction="20000"/>
          </a:bodyPr>
          <a:lstStyle/>
          <a:p>
            <a:r>
              <a:rPr lang="en-US" dirty="0" smtClean="0"/>
              <a:t>Michael Hartung, Matthew Armand, </a:t>
            </a:r>
            <a:r>
              <a:rPr lang="en-US" dirty="0" err="1" smtClean="0"/>
              <a:t>Carlron</a:t>
            </a:r>
            <a:r>
              <a:rPr lang="en-US" dirty="0" smtClean="0"/>
              <a:t> </a:t>
            </a:r>
            <a:r>
              <a:rPr lang="en-US" dirty="0" smtClean="0"/>
              <a:t>Bennett, Gina </a:t>
            </a:r>
            <a:r>
              <a:rPr lang="en-US" dirty="0" err="1" smtClean="0"/>
              <a:t>Sietz</a:t>
            </a:r>
            <a:r>
              <a:rPr lang="en-US" dirty="0" smtClean="0"/>
              <a:t>, Dan Hoover </a:t>
            </a:r>
            <a:endParaRPr lang="en-US" dirty="0"/>
          </a:p>
        </p:txBody>
      </p:sp>
      <p:sp>
        <p:nvSpPr>
          <p:cNvPr id="44" name="Text Placeholder 43"/>
          <p:cNvSpPr>
            <a:spLocks noGrp="1"/>
          </p:cNvSpPr>
          <p:nvPr>
            <p:ph type="body" sz="quarter" idx="185"/>
          </p:nvPr>
        </p:nvSpPr>
        <p:spPr>
          <a:xfrm>
            <a:off x="11224245" y="1057523"/>
            <a:ext cx="21421724" cy="1280160"/>
          </a:xfrm>
        </p:spPr>
        <p:txBody>
          <a:bodyPr>
            <a:normAutofit fontScale="92500" lnSpcReduction="10000"/>
          </a:bodyPr>
          <a:lstStyle/>
          <a:p>
            <a:r>
              <a:rPr lang="en-US" dirty="0" smtClean="0"/>
              <a:t>Museum Beacon System</a:t>
            </a:r>
            <a:endParaRPr lang="en-US" dirty="0"/>
          </a:p>
        </p:txBody>
      </p:sp>
      <p:sp>
        <p:nvSpPr>
          <p:cNvPr id="20" name="Text Placeholder 2"/>
          <p:cNvSpPr>
            <a:spLocks noGrp="1"/>
          </p:cNvSpPr>
          <p:nvPr>
            <p:ph type="body" sz="quarter" idx="11"/>
          </p:nvPr>
        </p:nvSpPr>
        <p:spPr>
          <a:xfrm>
            <a:off x="679449" y="5419725"/>
            <a:ext cx="10196513" cy="754045"/>
          </a:xfrm>
        </p:spPr>
        <p:txBody>
          <a:bodyPr/>
          <a:lstStyle/>
          <a:p>
            <a:r>
              <a:rPr lang="en-US" dirty="0" smtClean="0"/>
              <a:t>Introduction</a:t>
            </a:r>
          </a:p>
        </p:txBody>
      </p:sp>
      <p:sp>
        <p:nvSpPr>
          <p:cNvPr id="5" name="TextBox 4"/>
          <p:cNvSpPr txBox="1"/>
          <p:nvPr/>
        </p:nvSpPr>
        <p:spPr>
          <a:xfrm>
            <a:off x="679449" y="9920375"/>
            <a:ext cx="10020303" cy="1631216"/>
          </a:xfrm>
          <a:prstGeom prst="rect">
            <a:avLst/>
          </a:prstGeom>
          <a:noFill/>
        </p:spPr>
        <p:txBody>
          <a:bodyPr wrap="square" rtlCol="0">
            <a:spAutoFit/>
          </a:bodyPr>
          <a:lstStyle/>
          <a:p>
            <a:r>
              <a:rPr lang="en-US" sz="2500" dirty="0" smtClean="0">
                <a:solidFill>
                  <a:schemeClr val="bg2">
                    <a:lumMod val="25000"/>
                  </a:schemeClr>
                </a:solidFill>
                <a:latin typeface="Times New Roman" panose="02020603050405020304" pitchFamily="18" charset="0"/>
                <a:cs typeface="Times New Roman" panose="02020603050405020304" pitchFamily="18" charset="0"/>
              </a:rPr>
              <a:t>“</a:t>
            </a:r>
            <a:r>
              <a:rPr lang="en-US" sz="2500" dirty="0" err="1" smtClean="0">
                <a:solidFill>
                  <a:schemeClr val="bg2">
                    <a:lumMod val="25000"/>
                  </a:schemeClr>
                </a:solidFill>
                <a:latin typeface="Times New Roman" panose="02020603050405020304" pitchFamily="18" charset="0"/>
                <a:cs typeface="Times New Roman" panose="02020603050405020304" pitchFamily="18" charset="0"/>
              </a:rPr>
              <a:t>Estimote</a:t>
            </a:r>
            <a:r>
              <a:rPr lang="en-US" sz="2500" dirty="0" smtClean="0">
                <a:solidFill>
                  <a:schemeClr val="bg2">
                    <a:lumMod val="25000"/>
                  </a:schemeClr>
                </a:solidFill>
                <a:latin typeface="Times New Roman" panose="02020603050405020304" pitchFamily="18" charset="0"/>
                <a:cs typeface="Times New Roman" panose="02020603050405020304" pitchFamily="18" charset="0"/>
              </a:rPr>
              <a:t> </a:t>
            </a:r>
            <a:r>
              <a:rPr lang="en-US" sz="2500" dirty="0">
                <a:solidFill>
                  <a:schemeClr val="bg2">
                    <a:lumMod val="25000"/>
                  </a:schemeClr>
                </a:solidFill>
                <a:latin typeface="Times New Roman" panose="02020603050405020304" pitchFamily="18" charset="0"/>
                <a:cs typeface="Times New Roman" panose="02020603050405020304" pitchFamily="18" charset="0"/>
              </a:rPr>
              <a:t>Beacons </a:t>
            </a:r>
            <a:r>
              <a:rPr lang="en-US" sz="2500" dirty="0" smtClean="0">
                <a:solidFill>
                  <a:schemeClr val="bg2">
                    <a:lumMod val="25000"/>
                  </a:schemeClr>
                </a:solidFill>
                <a:latin typeface="Times New Roman" panose="02020603050405020304" pitchFamily="18" charset="0"/>
                <a:cs typeface="Times New Roman" panose="02020603050405020304" pitchFamily="18" charset="0"/>
              </a:rPr>
              <a:t> </a:t>
            </a:r>
            <a:r>
              <a:rPr lang="en-US" sz="2500" dirty="0">
                <a:solidFill>
                  <a:schemeClr val="bg2">
                    <a:lumMod val="25000"/>
                  </a:schemeClr>
                </a:solidFill>
                <a:latin typeface="Times New Roman" panose="02020603050405020304" pitchFamily="18" charset="0"/>
                <a:cs typeface="Times New Roman" panose="02020603050405020304" pitchFamily="18" charset="0"/>
              </a:rPr>
              <a:t>are small wireless sensors that you can attach to any location or object. They broadcast tiny radio signals which your smartphone can receive and interpret, unlocking micro-location and contextual awareness</a:t>
            </a:r>
            <a:r>
              <a:rPr lang="en-US" sz="2500" dirty="0" smtClean="0">
                <a:solidFill>
                  <a:schemeClr val="bg2">
                    <a:lumMod val="25000"/>
                  </a:schemeClr>
                </a:solidFill>
                <a:latin typeface="Times New Roman" panose="02020603050405020304" pitchFamily="18" charset="0"/>
                <a:cs typeface="Times New Roman" panose="02020603050405020304" pitchFamily="18" charset="0"/>
              </a:rPr>
              <a:t>.” – </a:t>
            </a:r>
            <a:r>
              <a:rPr lang="en-US" sz="2500" dirty="0" err="1" smtClean="0">
                <a:solidFill>
                  <a:schemeClr val="bg2">
                    <a:lumMod val="25000"/>
                  </a:schemeClr>
                </a:solidFill>
                <a:latin typeface="Times New Roman" panose="02020603050405020304" pitchFamily="18" charset="0"/>
                <a:cs typeface="Times New Roman" panose="02020603050405020304" pitchFamily="18" charset="0"/>
              </a:rPr>
              <a:t>estimote.com</a:t>
            </a:r>
            <a:endParaRPr lang="en-US" sz="25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19557598" y="10253607"/>
            <a:ext cx="5116180" cy="2093656"/>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smtClean="0"/>
              <a:t>Android/</a:t>
            </a:r>
            <a:r>
              <a:rPr lang="en-US" sz="3600" dirty="0" err="1" smtClean="0"/>
              <a:t>iOS</a:t>
            </a:r>
            <a:r>
              <a:rPr lang="en-US" sz="3600" dirty="0" smtClean="0"/>
              <a:t> Mobile App</a:t>
            </a:r>
            <a:endParaRPr lang="en-US" sz="3600" dirty="0"/>
          </a:p>
        </p:txBody>
      </p:sp>
      <p:sp>
        <p:nvSpPr>
          <p:cNvPr id="23" name="Can 22"/>
          <p:cNvSpPr/>
          <p:nvPr/>
        </p:nvSpPr>
        <p:spPr>
          <a:xfrm>
            <a:off x="20972711" y="13375709"/>
            <a:ext cx="2285953" cy="2984235"/>
          </a:xfrm>
          <a:prstGeom prst="can">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smtClean="0"/>
              <a:t>Parse Database</a:t>
            </a:r>
            <a:endParaRPr lang="en-US" sz="3600" dirty="0"/>
          </a:p>
        </p:txBody>
      </p:sp>
      <p:sp>
        <p:nvSpPr>
          <p:cNvPr id="26" name="Rectangle 25"/>
          <p:cNvSpPr/>
          <p:nvPr/>
        </p:nvSpPr>
        <p:spPr>
          <a:xfrm>
            <a:off x="19557598" y="17655188"/>
            <a:ext cx="5116180" cy="1749531"/>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err="1" smtClean="0"/>
              <a:t>Node.js</a:t>
            </a:r>
            <a:r>
              <a:rPr lang="en-US" sz="3600" dirty="0" smtClean="0"/>
              <a:t> Web App</a:t>
            </a:r>
            <a:endParaRPr lang="en-US" sz="3600" dirty="0"/>
          </a:p>
        </p:txBody>
      </p:sp>
      <p:cxnSp>
        <p:nvCxnSpPr>
          <p:cNvPr id="25" name="Straight Arrow Connector 24"/>
          <p:cNvCxnSpPr>
            <a:stCxn id="26" idx="0"/>
            <a:endCxn id="23" idx="3"/>
          </p:cNvCxnSpPr>
          <p:nvPr/>
        </p:nvCxnSpPr>
        <p:spPr>
          <a:xfrm flipV="1">
            <a:off x="22115688" y="16359944"/>
            <a:ext cx="0" cy="129524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Straight Arrow Connector 28"/>
          <p:cNvCxnSpPr>
            <a:stCxn id="23" idx="1"/>
            <a:endCxn id="22" idx="2"/>
          </p:cNvCxnSpPr>
          <p:nvPr/>
        </p:nvCxnSpPr>
        <p:spPr>
          <a:xfrm flipV="1">
            <a:off x="22115688" y="12347263"/>
            <a:ext cx="0" cy="10284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22913957" y="16142242"/>
            <a:ext cx="3519641" cy="1200329"/>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Museum updates </a:t>
            </a:r>
            <a:r>
              <a:rPr lang="en-US" sz="3600" dirty="0">
                <a:latin typeface="Times New Roman" panose="02020603050405020304" pitchFamily="18" charset="0"/>
                <a:cs typeface="Times New Roman" panose="02020603050405020304" pitchFamily="18" charset="0"/>
              </a:rPr>
              <a:t>e</a:t>
            </a:r>
            <a:r>
              <a:rPr lang="en-US" sz="3600" dirty="0" smtClean="0">
                <a:latin typeface="Times New Roman" panose="02020603050405020304" pitchFamily="18" charset="0"/>
                <a:cs typeface="Times New Roman" panose="02020603050405020304" pitchFamily="18" charset="0"/>
              </a:rPr>
              <a:t>xhibit </a:t>
            </a:r>
            <a:r>
              <a:rPr lang="en-US" sz="3600" dirty="0">
                <a:latin typeface="Times New Roman" panose="02020603050405020304" pitchFamily="18" charset="0"/>
                <a:cs typeface="Times New Roman" panose="02020603050405020304" pitchFamily="18" charset="0"/>
              </a:rPr>
              <a:t>d</a:t>
            </a:r>
            <a:r>
              <a:rPr lang="en-US" sz="3600" dirty="0" smtClean="0">
                <a:latin typeface="Times New Roman" panose="02020603050405020304" pitchFamily="18" charset="0"/>
                <a:cs typeface="Times New Roman" panose="02020603050405020304" pitchFamily="18" charset="0"/>
              </a:rPr>
              <a:t>ata</a:t>
            </a:r>
            <a:endParaRPr lang="en-US" sz="36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17743349" y="12405147"/>
            <a:ext cx="3229362" cy="1200329"/>
          </a:xfrm>
          <a:prstGeom prst="rect">
            <a:avLst/>
          </a:prstGeom>
          <a:noFill/>
        </p:spPr>
        <p:txBody>
          <a:bodyPr wrap="square" rtlCol="0">
            <a:spAutoFit/>
          </a:bodyPr>
          <a:lstStyle/>
          <a:p>
            <a:pPr algn="r"/>
            <a:r>
              <a:rPr lang="en-US" sz="3600" dirty="0" smtClean="0">
                <a:latin typeface="Times New Roman" panose="02020603050405020304" pitchFamily="18" charset="0"/>
                <a:cs typeface="Times New Roman" panose="02020603050405020304" pitchFamily="18" charset="0"/>
              </a:rPr>
              <a:t>App </a:t>
            </a:r>
            <a:r>
              <a:rPr lang="en-US" sz="3600" dirty="0">
                <a:latin typeface="Times New Roman" panose="02020603050405020304" pitchFamily="18" charset="0"/>
                <a:cs typeface="Times New Roman" panose="02020603050405020304" pitchFamily="18" charset="0"/>
              </a:rPr>
              <a:t>p</a:t>
            </a:r>
            <a:r>
              <a:rPr lang="en-US" sz="3600" dirty="0" smtClean="0">
                <a:latin typeface="Times New Roman" panose="02020603050405020304" pitchFamily="18" charset="0"/>
                <a:cs typeface="Times New Roman" panose="02020603050405020304" pitchFamily="18" charset="0"/>
              </a:rPr>
              <a:t>ulls data from Parse</a:t>
            </a:r>
            <a:endParaRPr lang="en-US" sz="3600" dirty="0">
              <a:latin typeface="Times New Roman" panose="02020603050405020304" pitchFamily="18" charset="0"/>
              <a:cs typeface="Times New Roman" panose="02020603050405020304" pitchFamily="18" charset="0"/>
            </a:endParaRPr>
          </a:p>
        </p:txBody>
      </p:sp>
      <p:pic>
        <p:nvPicPr>
          <p:cNvPr id="34" name="Picture 33" descr="agile developer .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9999" y="11662111"/>
            <a:ext cx="9148937" cy="6861703"/>
          </a:xfrm>
          <a:prstGeom prst="rect">
            <a:avLst/>
          </a:prstGeom>
        </p:spPr>
      </p:pic>
      <p:sp>
        <p:nvSpPr>
          <p:cNvPr id="37" name="Text Placeholder 11"/>
          <p:cNvSpPr>
            <a:spLocks noGrp="1"/>
          </p:cNvSpPr>
          <p:nvPr>
            <p:ph type="body" sz="quarter" idx="26"/>
          </p:nvPr>
        </p:nvSpPr>
        <p:spPr>
          <a:xfrm>
            <a:off x="34008735" y="18520627"/>
            <a:ext cx="8371384" cy="1231084"/>
          </a:xfrm>
        </p:spPr>
        <p:txBody>
          <a:bodyPr/>
          <a:lstStyle/>
          <a:p>
            <a:r>
              <a:rPr lang="en-US" dirty="0" smtClean="0"/>
              <a:t>Image Courtesy </a:t>
            </a:r>
            <a:r>
              <a:rPr lang="en-US" dirty="0"/>
              <a:t>of http://</a:t>
            </a:r>
            <a:r>
              <a:rPr lang="en-US" dirty="0" err="1"/>
              <a:t>www.drew-fuller.com</a:t>
            </a:r>
            <a:r>
              <a:rPr lang="en-US" dirty="0"/>
              <a:t>/agile-development-methodology-</a:t>
            </a:r>
            <a:r>
              <a:rPr lang="en-US" dirty="0" err="1"/>
              <a:t>diagram.html</a:t>
            </a:r>
            <a:endParaRPr lang="en-US" dirty="0"/>
          </a:p>
        </p:txBody>
      </p:sp>
      <p:pic>
        <p:nvPicPr>
          <p:cNvPr id="4" name="Picture 3" descr="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2020" y="14378677"/>
            <a:ext cx="3020821" cy="5373034"/>
          </a:xfrm>
          <a:prstGeom prst="rect">
            <a:avLst/>
          </a:prstGeom>
        </p:spPr>
      </p:pic>
      <p:pic>
        <p:nvPicPr>
          <p:cNvPr id="13" name="Picture 12" descr="imag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5690" y="10253607"/>
            <a:ext cx="2961809" cy="5364431"/>
          </a:xfrm>
          <a:prstGeom prst="rect">
            <a:avLst/>
          </a:prstGeom>
        </p:spPr>
      </p:pic>
      <p:pic>
        <p:nvPicPr>
          <p:cNvPr id="14" name="Picture 13" descr="Screen Shot 2015-12-08 at 5.54.5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68837" y="22110715"/>
            <a:ext cx="6269128" cy="3568686"/>
          </a:xfrm>
          <a:prstGeom prst="rect">
            <a:avLst/>
          </a:prstGeom>
        </p:spPr>
      </p:pic>
      <p:pic>
        <p:nvPicPr>
          <p:cNvPr id="18" name="Picture 17" descr="Screen Shot 2015-12-08 at 5.55.2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68837" y="26433446"/>
            <a:ext cx="10776635" cy="5001218"/>
          </a:xfrm>
          <a:prstGeom prst="rect">
            <a:avLst/>
          </a:prstGeom>
        </p:spPr>
      </p:pic>
      <p:pic>
        <p:nvPicPr>
          <p:cNvPr id="21" name="Picture 20" descr="Screen Shot 2015-12-08 at 5.56.55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58664" y="26433446"/>
            <a:ext cx="8962384" cy="4996726"/>
          </a:xfrm>
          <a:prstGeom prst="rect">
            <a:avLst/>
          </a:prstGeom>
        </p:spPr>
      </p:pic>
      <p:sp>
        <p:nvSpPr>
          <p:cNvPr id="24" name="TextBox 23"/>
          <p:cNvSpPr txBox="1"/>
          <p:nvPr/>
        </p:nvSpPr>
        <p:spPr>
          <a:xfrm>
            <a:off x="21533520" y="22459620"/>
            <a:ext cx="7855693" cy="2400657"/>
          </a:xfrm>
          <a:prstGeom prst="rect">
            <a:avLst/>
          </a:prstGeom>
          <a:noFill/>
        </p:spPr>
        <p:txBody>
          <a:bodyPr wrap="square" rtlCol="0">
            <a:spAutoFit/>
          </a:bodyPr>
          <a:lstStyle/>
          <a:p>
            <a:r>
              <a:rPr lang="en-US" sz="2500" dirty="0" smtClean="0">
                <a:latin typeface="Times New Roman" panose="02020603050405020304" pitchFamily="18" charset="0"/>
                <a:cs typeface="Times New Roman" panose="02020603050405020304" pitchFamily="18" charset="0"/>
              </a:rPr>
              <a:t>Our web application implements a secure login with users stored in a Mongo database. Once the user logs in they can view and edit their beacon entries in a Parse database without directly using </a:t>
            </a:r>
            <a:r>
              <a:rPr lang="en-US" sz="2500" dirty="0" err="1" smtClean="0">
                <a:latin typeface="Times New Roman" panose="02020603050405020304" pitchFamily="18" charset="0"/>
                <a:cs typeface="Times New Roman" panose="02020603050405020304" pitchFamily="18" charset="0"/>
              </a:rPr>
              <a:t>Parse.com</a:t>
            </a:r>
            <a:r>
              <a:rPr lang="en-US" sz="2500" dirty="0" smtClean="0">
                <a:latin typeface="Times New Roman" panose="02020603050405020304" pitchFamily="18" charset="0"/>
                <a:cs typeface="Times New Roman" panose="02020603050405020304" pitchFamily="18" charset="0"/>
              </a:rPr>
              <a:t>. We chose this implementation so that multiple museums could use this system and view and edit only their beacon entries. </a:t>
            </a:r>
            <a:endParaRPr lang="en-US" sz="2500" dirty="0">
              <a:latin typeface="Times New Roman" panose="02020603050405020304" pitchFamily="18" charset="0"/>
              <a:cs typeface="Times New Roman" panose="02020603050405020304" pitchFamily="18" charset="0"/>
            </a:endParaRPr>
          </a:p>
        </p:txBody>
      </p:sp>
      <p:pic>
        <p:nvPicPr>
          <p:cNvPr id="27" name="Picture 26" descr="draw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18866" y="14135108"/>
            <a:ext cx="3955059" cy="6370648"/>
          </a:xfrm>
          <a:prstGeom prst="rect">
            <a:avLst/>
          </a:prstGeom>
        </p:spPr>
      </p:pic>
      <p:pic>
        <p:nvPicPr>
          <p:cNvPr id="28" name="Picture 27" descr="fragment_view.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072910" y="9874990"/>
            <a:ext cx="4026023" cy="6484954"/>
          </a:xfrm>
          <a:prstGeom prst="rect">
            <a:avLst/>
          </a:prstGeom>
        </p:spPr>
      </p:pic>
      <p:sp>
        <p:nvSpPr>
          <p:cNvPr id="35" name="TextBox 34"/>
          <p:cNvSpPr txBox="1"/>
          <p:nvPr/>
        </p:nvSpPr>
        <p:spPr>
          <a:xfrm>
            <a:off x="24673778" y="6934707"/>
            <a:ext cx="6857859" cy="2785378"/>
          </a:xfrm>
          <a:prstGeom prst="rect">
            <a:avLst/>
          </a:prstGeom>
          <a:noFill/>
        </p:spPr>
        <p:txBody>
          <a:bodyPr wrap="square" rtlCol="0">
            <a:spAutoFit/>
          </a:bodyPr>
          <a:lstStyle/>
          <a:p>
            <a:pPr algn="r"/>
            <a:r>
              <a:rPr lang="en-US" sz="2500" dirty="0" smtClean="0">
                <a:latin typeface="Times New Roman" panose="02020603050405020304" pitchFamily="18" charset="0"/>
                <a:cs typeface="Times New Roman" panose="02020603050405020304" pitchFamily="18" charset="0"/>
              </a:rPr>
              <a:t>The Android application uses Bluetooth Low Energy technology to detect beacons near it.  </a:t>
            </a:r>
            <a:r>
              <a:rPr lang="en-US" sz="2500" dirty="0">
                <a:latin typeface="Times New Roman" panose="02020603050405020304" pitchFamily="18" charset="0"/>
                <a:cs typeface="Times New Roman" panose="02020603050405020304" pitchFamily="18" charset="0"/>
              </a:rPr>
              <a:t>T</a:t>
            </a:r>
            <a:r>
              <a:rPr lang="en-US" sz="2500" dirty="0" smtClean="0">
                <a:latin typeface="Times New Roman" panose="02020603050405020304" pitchFamily="18" charset="0"/>
                <a:cs typeface="Times New Roman" panose="02020603050405020304" pitchFamily="18" charset="0"/>
              </a:rPr>
              <a:t>he app will call out to a Parse database to retrieve the data associated with the beacons that it sees. The user can select which exhibit they would like to view from a drawer that pulls out from the left side of the screen.</a:t>
            </a:r>
            <a:endParaRPr lang="en-US" sz="2500" dirty="0">
              <a:latin typeface="Times New Roman" panose="02020603050405020304" pitchFamily="18" charset="0"/>
              <a:cs typeface="Times New Roman" panose="02020603050405020304" pitchFamily="18" charset="0"/>
            </a:endParaRPr>
          </a:p>
        </p:txBody>
      </p:sp>
      <p:sp>
        <p:nvSpPr>
          <p:cNvPr id="38" name="TextBox 37"/>
          <p:cNvSpPr txBox="1"/>
          <p:nvPr/>
        </p:nvSpPr>
        <p:spPr>
          <a:xfrm>
            <a:off x="12068837" y="6937136"/>
            <a:ext cx="6857859" cy="2785378"/>
          </a:xfrm>
          <a:prstGeom prst="rect">
            <a:avLst/>
          </a:prstGeom>
          <a:noFill/>
        </p:spPr>
        <p:txBody>
          <a:bodyPr wrap="square" rtlCol="0">
            <a:spAutoFit/>
          </a:bodyPr>
          <a:lstStyle/>
          <a:p>
            <a:r>
              <a:rPr lang="en-US" sz="2500" dirty="0" smtClean="0">
                <a:latin typeface="Times New Roman" panose="02020603050405020304" pitchFamily="18" charset="0"/>
                <a:cs typeface="Times New Roman" panose="02020603050405020304" pitchFamily="18" charset="0"/>
              </a:rPr>
              <a:t>The </a:t>
            </a:r>
            <a:r>
              <a:rPr lang="en-US" sz="2500" dirty="0" err="1" smtClean="0">
                <a:latin typeface="Times New Roman" panose="02020603050405020304" pitchFamily="18" charset="0"/>
                <a:cs typeface="Times New Roman" panose="02020603050405020304" pitchFamily="18" charset="0"/>
              </a:rPr>
              <a:t>iOS</a:t>
            </a:r>
            <a:r>
              <a:rPr lang="en-US" sz="2500" dirty="0" smtClean="0">
                <a:latin typeface="Times New Roman" panose="02020603050405020304" pitchFamily="18" charset="0"/>
                <a:cs typeface="Times New Roman" panose="02020603050405020304" pitchFamily="18" charset="0"/>
              </a:rPr>
              <a:t> application uses Bluetooth Low Energy technology to detect beacons near it.  </a:t>
            </a:r>
            <a:r>
              <a:rPr lang="en-US" sz="2500" dirty="0" smtClean="0">
                <a:latin typeface="Times New Roman" panose="02020603050405020304" pitchFamily="18" charset="0"/>
                <a:cs typeface="Times New Roman" panose="02020603050405020304" pitchFamily="18" charset="0"/>
              </a:rPr>
              <a:t>T</a:t>
            </a:r>
            <a:r>
              <a:rPr lang="en-US" sz="2500" dirty="0" smtClean="0">
                <a:latin typeface="Times New Roman" panose="02020603050405020304" pitchFamily="18" charset="0"/>
                <a:cs typeface="Times New Roman" panose="02020603050405020304" pitchFamily="18" charset="0"/>
              </a:rPr>
              <a:t>his is accomplished using the </a:t>
            </a:r>
            <a:r>
              <a:rPr lang="en-US" sz="2500" dirty="0" err="1" smtClean="0">
                <a:latin typeface="Times New Roman" panose="02020603050405020304" pitchFamily="18" charset="0"/>
                <a:cs typeface="Times New Roman" panose="02020603050405020304" pitchFamily="18" charset="0"/>
              </a:rPr>
              <a:t>CoreLocation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iOS</a:t>
            </a:r>
            <a:r>
              <a:rPr lang="en-US" sz="2500" dirty="0" smtClean="0">
                <a:latin typeface="Times New Roman" panose="02020603050405020304" pitchFamily="18" charset="0"/>
                <a:cs typeface="Times New Roman" panose="02020603050405020304" pitchFamily="18" charset="0"/>
              </a:rPr>
              <a:t> Framework which allows beacons to be detected. These beacons can then be used to display information about exhibits in a museum or art gallery.</a:t>
            </a:r>
            <a:endParaRPr lang="en-US" sz="2500" dirty="0">
              <a:latin typeface="Times New Roman" panose="02020603050405020304" pitchFamily="18" charset="0"/>
              <a:cs typeface="Times New Roman" panose="02020603050405020304" pitchFamily="18" charset="0"/>
            </a:endParaRPr>
          </a:p>
        </p:txBody>
      </p:sp>
      <p:pic>
        <p:nvPicPr>
          <p:cNvPr id="36" name="Picture 35"/>
          <p:cNvPicPr>
            <a:picLocks noChangeAspect="1"/>
          </p:cNvPicPr>
          <p:nvPr/>
        </p:nvPicPr>
        <p:blipFill>
          <a:blip r:embed="rId11"/>
          <a:stretch>
            <a:fillRect/>
          </a:stretch>
        </p:blipFill>
        <p:spPr>
          <a:xfrm>
            <a:off x="34008735" y="20296681"/>
            <a:ext cx="1926011" cy="2003717"/>
          </a:xfrm>
          <a:prstGeom prst="rect">
            <a:avLst/>
          </a:prstGeom>
        </p:spPr>
      </p:pic>
      <p:pic>
        <p:nvPicPr>
          <p:cNvPr id="39" name="Picture 38"/>
          <p:cNvPicPr>
            <a:picLocks noChangeAspect="1"/>
          </p:cNvPicPr>
          <p:nvPr/>
        </p:nvPicPr>
        <p:blipFill>
          <a:blip r:embed="rId12"/>
          <a:stretch>
            <a:fillRect/>
          </a:stretch>
        </p:blipFill>
        <p:spPr>
          <a:xfrm>
            <a:off x="36297596" y="20296681"/>
            <a:ext cx="2019327" cy="2019327"/>
          </a:xfrm>
          <a:prstGeom prst="rect">
            <a:avLst/>
          </a:prstGeom>
        </p:spPr>
      </p:pic>
      <p:pic>
        <p:nvPicPr>
          <p:cNvPr id="41" name="Picture 40"/>
          <p:cNvPicPr>
            <a:picLocks noChangeAspect="1"/>
          </p:cNvPicPr>
          <p:nvPr/>
        </p:nvPicPr>
        <p:blipFill>
          <a:blip r:embed="rId13"/>
          <a:stretch>
            <a:fillRect/>
          </a:stretch>
        </p:blipFill>
        <p:spPr>
          <a:xfrm>
            <a:off x="34008735" y="22786174"/>
            <a:ext cx="5633698" cy="1523915"/>
          </a:xfrm>
          <a:prstGeom prst="rect">
            <a:avLst/>
          </a:prstGeom>
        </p:spPr>
      </p:pic>
      <p:pic>
        <p:nvPicPr>
          <p:cNvPr id="42" name="Picture 41"/>
          <p:cNvPicPr>
            <a:picLocks noChangeAspect="1"/>
          </p:cNvPicPr>
          <p:nvPr/>
        </p:nvPicPr>
        <p:blipFill>
          <a:blip r:embed="rId14"/>
          <a:stretch>
            <a:fillRect/>
          </a:stretch>
        </p:blipFill>
        <p:spPr>
          <a:xfrm>
            <a:off x="38678974" y="20731379"/>
            <a:ext cx="3810000" cy="1270000"/>
          </a:xfrm>
          <a:prstGeom prst="rect">
            <a:avLst/>
          </a:prstGeom>
        </p:spPr>
      </p:pic>
      <p:pic>
        <p:nvPicPr>
          <p:cNvPr id="43" name="Picture 42"/>
          <p:cNvPicPr>
            <a:picLocks noChangeAspect="1"/>
          </p:cNvPicPr>
          <p:nvPr/>
        </p:nvPicPr>
        <p:blipFill>
          <a:blip r:embed="rId15"/>
          <a:stretch>
            <a:fillRect/>
          </a:stretch>
        </p:blipFill>
        <p:spPr>
          <a:xfrm>
            <a:off x="39899892" y="22316008"/>
            <a:ext cx="2939044" cy="2939044"/>
          </a:xfrm>
          <a:prstGeom prst="rect">
            <a:avLst/>
          </a:prstGeom>
        </p:spPr>
      </p:pic>
    </p:spTree>
    <p:extLst>
      <p:ext uri="{BB962C8B-B14F-4D97-AF65-F5344CB8AC3E}">
        <p14:creationId xmlns:p14="http://schemas.microsoft.com/office/powerpoint/2010/main" val="28525363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osterPresentations.com-36x48_Trifold_Template-V3">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PosterPresentations.com-36x48_Trifold_Template-V3</Template>
  <TotalTime>276</TotalTime>
  <Words>588</Words>
  <Application>Microsoft Macintosh PowerPoint</Application>
  <PresentationFormat>Custom</PresentationFormat>
  <Paragraphs>55</Paragraphs>
  <Slides>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PosterPresentations.com-36x48_Trifold_Template-V3</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Michael Hartung</cp:lastModifiedBy>
  <cp:revision>39</cp:revision>
  <dcterms:created xsi:type="dcterms:W3CDTF">2012-02-03T23:30:52Z</dcterms:created>
  <dcterms:modified xsi:type="dcterms:W3CDTF">2015-12-09T00:18:39Z</dcterms:modified>
</cp:coreProperties>
</file>